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Lst>
  <p:sldSz cx="15119350" cy="10691813"/>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5"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96"/>
    <p:restoredTop sz="96327"/>
  </p:normalViewPr>
  <p:slideViewPr>
    <p:cSldViewPr snapToGrid="0" showGuides="1">
      <p:cViewPr>
        <p:scale>
          <a:sx n="70" d="100"/>
          <a:sy n="70" d="100"/>
        </p:scale>
        <p:origin x="540" y="-720"/>
      </p:cViewPr>
      <p:guideLst>
        <p:guide orient="horz" pos="3345"/>
        <p:guide pos="47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GB"/>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853911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300219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420761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018440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GB"/>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2701A29-D3F8-E041-970A-5989E69128E0}"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651290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2701A29-D3F8-E041-970A-5989E69128E0}"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153049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E2701A29-D3F8-E041-970A-5989E69128E0}" type="datetimeFigureOut">
              <a:rPr lang="en-US" smtClean="0"/>
              <a:t>10/3/2024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858540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2701A29-D3F8-E041-970A-5989E69128E0}" type="datetimeFigureOut">
              <a:rPr lang="en-US" smtClean="0"/>
              <a:t>10/3/2024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642534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701A29-D3F8-E041-970A-5989E69128E0}" type="datetimeFigureOut">
              <a:rPr lang="en-US" smtClean="0"/>
              <a:t>10/3/2024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255875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874224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GB"/>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92217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E2701A29-D3F8-E041-970A-5989E69128E0}" type="datetimeFigureOut">
              <a:rPr lang="en-US" smtClean="0"/>
              <a:t>10/3/2024</a:t>
            </a:fld>
            <a:endParaRPr 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A630AFC-AC19-1346-832F-CC2FF9CB1B69}" type="slidenum">
              <a:rPr lang="en-US" smtClean="0"/>
              <a:t>‹#›</a:t>
            </a:fld>
            <a:endParaRPr lang="en-US"/>
          </a:p>
        </p:txBody>
      </p:sp>
    </p:spTree>
    <p:extLst>
      <p:ext uri="{BB962C8B-B14F-4D97-AF65-F5344CB8AC3E}">
        <p14:creationId xmlns:p14="http://schemas.microsoft.com/office/powerpoint/2010/main" val="1028000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Shape, rectangle&#10;&#10;Description automatically generated">
            <a:extLst>
              <a:ext uri="{FF2B5EF4-FFF2-40B4-BE49-F238E27FC236}">
                <a16:creationId xmlns:a16="http://schemas.microsoft.com/office/drawing/2014/main" id="{4B1E7273-DB54-78AB-B7F4-503D942EA53B}"/>
              </a:ext>
            </a:extLst>
          </p:cNvPr>
          <p:cNvPicPr>
            <a:picLocks noChangeAspect="1"/>
          </p:cNvPicPr>
          <p:nvPr/>
        </p:nvPicPr>
        <p:blipFill>
          <a:blip r:embed="rId2">
            <a:alphaModFix/>
          </a:blip>
          <a:stretch>
            <a:fillRect/>
          </a:stretch>
        </p:blipFill>
        <p:spPr>
          <a:xfrm>
            <a:off x="7751591" y="417122"/>
            <a:ext cx="7176652" cy="8748922"/>
          </a:xfrm>
          <a:prstGeom prst="rect">
            <a:avLst/>
          </a:prstGeom>
        </p:spPr>
      </p:pic>
      <p:sp>
        <p:nvSpPr>
          <p:cNvPr id="17" name="Text Box 23">
            <a:extLst>
              <a:ext uri="{FF2B5EF4-FFF2-40B4-BE49-F238E27FC236}">
                <a16:creationId xmlns:a16="http://schemas.microsoft.com/office/drawing/2014/main" id="{1E14AAD1-56FE-6AFF-ED06-45802F91C36B}"/>
              </a:ext>
            </a:extLst>
          </p:cNvPr>
          <p:cNvSpPr txBox="1">
            <a:spLocks noChangeArrowheads="1"/>
          </p:cNvSpPr>
          <p:nvPr/>
        </p:nvSpPr>
        <p:spPr bwMode="auto">
          <a:xfrm>
            <a:off x="8230915" y="7098392"/>
            <a:ext cx="6120130" cy="2176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lnSpc>
                <a:spcPct val="127000"/>
              </a:lnSpc>
            </a:pPr>
            <a:r>
              <a:rPr lang="en-GB" sz="1400" b="1" dirty="0">
                <a:solidFill>
                  <a:srgbClr val="0070C0"/>
                </a:solidFill>
                <a:latin typeface="Helvetica" panose="020B0604020202020204" pitchFamily="34" charset="0"/>
                <a:cs typeface="Helvetica" panose="020B0604020202020204" pitchFamily="34" charset="0"/>
              </a:rPr>
              <a:t>A Beautifully Presented Two Bedroom End Link House Situated In A Popular Location With Good Size Enclosed Rear Garden &amp; Parking Space</a:t>
            </a:r>
            <a:endParaRPr lang="en-GB" sz="1250" b="1" dirty="0">
              <a:solidFill>
                <a:srgbClr val="0070C0"/>
              </a:solidFill>
              <a:latin typeface="Helvetica" panose="020B0604020202020204" pitchFamily="34" charset="0"/>
              <a:cs typeface="Helvetica" panose="020B0604020202020204" pitchFamily="34" charset="0"/>
            </a:endParaRP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Reception Hall • Lounge • Modern Fitted Kitchen • </a:t>
            </a:r>
            <a:endParaRPr lang="en-GB" sz="1200" dirty="0">
              <a:effectLst/>
              <a:latin typeface="Times New Roman" panose="02020603050405020304" pitchFamily="18" charset="0"/>
              <a:ea typeface="Times New Roman" panose="02020603050405020304" pitchFamily="18" charset="0"/>
            </a:endParaRP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Family Room/Dining Room • Two First Floor Bedrooms • </a:t>
            </a:r>
            <a:endParaRPr lang="en-GB" sz="1200" dirty="0">
              <a:effectLst/>
              <a:latin typeface="Times New Roman" panose="02020603050405020304" pitchFamily="18" charset="0"/>
              <a:ea typeface="Times New Roman" panose="02020603050405020304" pitchFamily="18" charset="0"/>
            </a:endParaRP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Family Bathroom/WC • uPVC Double Glazed Windows &amp; Gas Central Heating Via Modern Boiler • Parking Space •</a:t>
            </a: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 Ideal First Time/Investment Purchase • Viewing Highly Recommended •</a:t>
            </a:r>
            <a:endParaRPr lang="en-GB" sz="1200" dirty="0">
              <a:effectLst/>
              <a:latin typeface="Times New Roman" panose="02020603050405020304" pitchFamily="18" charset="0"/>
              <a:ea typeface="Times New Roman" panose="02020603050405020304" pitchFamily="18" charset="0"/>
            </a:endParaRPr>
          </a:p>
        </p:txBody>
      </p:sp>
      <p:sp>
        <p:nvSpPr>
          <p:cNvPr id="20" name="Text Box 24">
            <a:extLst>
              <a:ext uri="{FF2B5EF4-FFF2-40B4-BE49-F238E27FC236}">
                <a16:creationId xmlns:a16="http://schemas.microsoft.com/office/drawing/2014/main" id="{091C62D5-6A48-5D3C-30F0-C9E302EBA621}"/>
              </a:ext>
            </a:extLst>
          </p:cNvPr>
          <p:cNvSpPr txBox="1">
            <a:spLocks noChangeArrowheads="1"/>
          </p:cNvSpPr>
          <p:nvPr/>
        </p:nvSpPr>
        <p:spPr bwMode="auto">
          <a:xfrm>
            <a:off x="12570920" y="1751903"/>
            <a:ext cx="1925181" cy="83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GUIDE PRICE</a:t>
            </a:r>
            <a:r>
              <a:rPr lang="en-GB" sz="1200" dirty="0">
                <a:solidFill>
                  <a:srgbClr val="0048FF"/>
                </a:solidFill>
                <a:effectLst/>
                <a:latin typeface="HelveticaNeueLT-Roman"/>
                <a:ea typeface="Times New Roman" panose="02020603050405020304" pitchFamily="18" charset="0"/>
                <a:cs typeface="HelveticaNeueLT-Roman"/>
              </a:rPr>
              <a:t> </a:t>
            </a:r>
            <a:r>
              <a:rPr lang="en-GB" sz="1900" dirty="0">
                <a:solidFill>
                  <a:srgbClr val="000000"/>
                </a:solidFill>
                <a:effectLst/>
                <a:latin typeface="HelveticaNeueLT-Roman"/>
                <a:ea typeface="Times New Roman" panose="02020603050405020304" pitchFamily="18" charset="0"/>
                <a:cs typeface="HelveticaNeueLT-Roman"/>
              </a:rPr>
              <a:t>£</a:t>
            </a:r>
            <a:r>
              <a:rPr lang="en-GB" sz="1900" dirty="0">
                <a:solidFill>
                  <a:srgbClr val="000000"/>
                </a:solidFill>
                <a:latin typeface="HelveticaNeueLT-Roman"/>
                <a:ea typeface="Times New Roman" panose="02020603050405020304" pitchFamily="18" charset="0"/>
                <a:cs typeface="HelveticaNeueLT-Roman"/>
              </a:rPr>
              <a:t>235,000</a:t>
            </a:r>
            <a:endParaRPr lang="en-GB" sz="1200" dirty="0">
              <a:effectLst/>
              <a:latin typeface="Times New Roman" panose="02020603050405020304" pitchFamily="18" charset="0"/>
              <a:ea typeface="Times New Roman" panose="02020603050405020304" pitchFamily="18" charset="0"/>
            </a:endParaRPr>
          </a:p>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TENURE </a:t>
            </a:r>
            <a:r>
              <a:rPr lang="en-GB" sz="1200" dirty="0">
                <a:solidFill>
                  <a:srgbClr val="0048FF"/>
                </a:solidFill>
                <a:effectLst/>
                <a:latin typeface="HelveticaNeueLT-Roman"/>
                <a:ea typeface="Times New Roman" panose="02020603050405020304" pitchFamily="18" charset="0"/>
                <a:cs typeface="HelveticaNeueLT-Roman"/>
              </a:rPr>
              <a:t>	</a:t>
            </a:r>
            <a:r>
              <a:rPr lang="en-GB" sz="1200" dirty="0">
                <a:effectLst/>
                <a:latin typeface="HelveticaNeueLT-Roman"/>
                <a:ea typeface="Times New Roman" panose="02020603050405020304" pitchFamily="18" charset="0"/>
                <a:cs typeface="HelveticaNeueLT-Roman"/>
              </a:rPr>
              <a:t>Freehold</a:t>
            </a:r>
            <a:endParaRPr lang="en-GB" sz="1200" dirty="0">
              <a:effectLst/>
              <a:latin typeface="Times New Roman" panose="02020603050405020304" pitchFamily="18" charset="0"/>
              <a:ea typeface="Times New Roman" panose="02020603050405020304" pitchFamily="18" charset="0"/>
            </a:endParaRPr>
          </a:p>
          <a:p>
            <a:r>
              <a:rPr lang="en-GB" sz="1200" dirty="0">
                <a:effectLst/>
                <a:latin typeface="Times New Roman" panose="02020603050405020304" pitchFamily="18" charset="0"/>
                <a:ea typeface="Times New Roman" panose="02020603050405020304" pitchFamily="18" charset="0"/>
              </a:rPr>
              <a:t> </a:t>
            </a:r>
          </a:p>
        </p:txBody>
      </p:sp>
      <p:sp>
        <p:nvSpPr>
          <p:cNvPr id="21" name="Text Box 26">
            <a:extLst>
              <a:ext uri="{FF2B5EF4-FFF2-40B4-BE49-F238E27FC236}">
                <a16:creationId xmlns:a16="http://schemas.microsoft.com/office/drawing/2014/main" id="{6EF9207B-DFE2-5C64-D8E8-504DA677FC37}"/>
              </a:ext>
            </a:extLst>
          </p:cNvPr>
          <p:cNvSpPr txBox="1">
            <a:spLocks noChangeArrowheads="1"/>
          </p:cNvSpPr>
          <p:nvPr/>
        </p:nvSpPr>
        <p:spPr bwMode="auto">
          <a:xfrm>
            <a:off x="8230915" y="1804912"/>
            <a:ext cx="4063365" cy="66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r>
              <a:rPr lang="en-GB" sz="1800" dirty="0">
                <a:solidFill>
                  <a:srgbClr val="FFFFFF"/>
                </a:solidFill>
                <a:effectLst/>
                <a:latin typeface="HelveticaNeueLT-Medium"/>
                <a:ea typeface="Times New Roman" panose="02020603050405020304" pitchFamily="18" charset="0"/>
              </a:rPr>
              <a:t>64 Dukes Crescent, Exmouth, EX8 4SD</a:t>
            </a:r>
            <a:endParaRPr lang="en-GB" sz="1800" dirty="0">
              <a:effectLst/>
              <a:latin typeface="Times New Roman" panose="02020603050405020304" pitchFamily="18" charset="0"/>
              <a:ea typeface="Times New Roman" panose="02020603050405020304" pitchFamily="18" charset="0"/>
            </a:endParaRPr>
          </a:p>
        </p:txBody>
      </p:sp>
      <p:sp>
        <p:nvSpPr>
          <p:cNvPr id="22" name="Text Box 19">
            <a:extLst>
              <a:ext uri="{FF2B5EF4-FFF2-40B4-BE49-F238E27FC236}">
                <a16:creationId xmlns:a16="http://schemas.microsoft.com/office/drawing/2014/main" id="{B5E09519-8895-6BE0-CC84-333AE5155FA9}"/>
              </a:ext>
            </a:extLst>
          </p:cNvPr>
          <p:cNvSpPr txBox="1">
            <a:spLocks noChangeArrowheads="1"/>
          </p:cNvSpPr>
          <p:nvPr/>
        </p:nvSpPr>
        <p:spPr bwMode="auto">
          <a:xfrm>
            <a:off x="8230915" y="741447"/>
            <a:ext cx="64801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800" dirty="0" err="1">
                <a:solidFill>
                  <a:srgbClr val="333333"/>
                </a:solidFill>
                <a:effectLst/>
                <a:latin typeface="Helvetica" pitchFamily="2" charset="0"/>
                <a:ea typeface="Times New Roman" panose="02020603050405020304" pitchFamily="18" charset="0"/>
                <a:cs typeface="HelveticaNeueLTStd-Bd"/>
              </a:rPr>
              <a:t>www.</a:t>
            </a:r>
            <a:r>
              <a:rPr lang="en-GB" sz="1800" dirty="0" err="1">
                <a:solidFill>
                  <a:srgbClr val="333333"/>
                </a:solidFill>
                <a:effectLst/>
                <a:latin typeface="Helvetica" pitchFamily="2" charset="0"/>
                <a:ea typeface="Times New Roman" panose="02020603050405020304" pitchFamily="18" charset="0"/>
                <a:cs typeface="HelveticaNeueLTStd-Md"/>
              </a:rPr>
              <a:t>pennys.net</a:t>
            </a:r>
            <a:endParaRPr lang="en-GB" sz="1200" dirty="0">
              <a:effectLst/>
              <a:latin typeface="Times New Roman" panose="02020603050405020304" pitchFamily="18" charset="0"/>
              <a:ea typeface="Times New Roman" panose="02020603050405020304" pitchFamily="18" charset="0"/>
            </a:endParaRPr>
          </a:p>
        </p:txBody>
      </p:sp>
      <p:cxnSp>
        <p:nvCxnSpPr>
          <p:cNvPr id="23" name="Straight Connector 22">
            <a:extLst>
              <a:ext uri="{FF2B5EF4-FFF2-40B4-BE49-F238E27FC236}">
                <a16:creationId xmlns:a16="http://schemas.microsoft.com/office/drawing/2014/main" id="{CFCBF282-AD09-E914-C52C-EB3FBC53349C}"/>
              </a:ext>
            </a:extLst>
          </p:cNvPr>
          <p:cNvCxnSpPr/>
          <p:nvPr/>
        </p:nvCxnSpPr>
        <p:spPr>
          <a:xfrm>
            <a:off x="7751591" y="9682947"/>
            <a:ext cx="7078779" cy="0"/>
          </a:xfrm>
          <a:prstGeom prst="line">
            <a:avLst/>
          </a:prstGeom>
          <a:ln w="28575">
            <a:solidFill>
              <a:srgbClr val="0057A7"/>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36F1A157-92E8-A84F-7708-EA363B8D6491}"/>
              </a:ext>
            </a:extLst>
          </p:cNvPr>
          <p:cNvSpPr>
            <a:spLocks noChangeArrowheads="1"/>
          </p:cNvSpPr>
          <p:nvPr/>
        </p:nvSpPr>
        <p:spPr bwMode="auto">
          <a:xfrm>
            <a:off x="408260" y="359887"/>
            <a:ext cx="6840220" cy="9972040"/>
          </a:xfrm>
          <a:prstGeom prst="rect">
            <a:avLst/>
          </a:prstGeom>
          <a:noFill/>
          <a:ln w="44450">
            <a:solidFill>
              <a:srgbClr val="0057A8"/>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27" name="Text Box 22">
            <a:extLst>
              <a:ext uri="{FF2B5EF4-FFF2-40B4-BE49-F238E27FC236}">
                <a16:creationId xmlns:a16="http://schemas.microsoft.com/office/drawing/2014/main" id="{24A89932-7C65-608A-E3EC-D32690BE7309}"/>
              </a:ext>
            </a:extLst>
          </p:cNvPr>
          <p:cNvSpPr txBox="1">
            <a:spLocks noChangeArrowheads="1"/>
          </p:cNvSpPr>
          <p:nvPr/>
        </p:nvSpPr>
        <p:spPr bwMode="auto">
          <a:xfrm>
            <a:off x="592579" y="9682947"/>
            <a:ext cx="6480175" cy="450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a:r>
              <a:rPr lang="en-GB" sz="600">
                <a:solidFill>
                  <a:srgbClr val="000000"/>
                </a:solidFill>
                <a:effectLst/>
                <a:latin typeface="Helvetica" pitchFamily="2" charset="0"/>
                <a:ea typeface="Times New Roman" panose="02020603050405020304" pitchFamily="18" charset="0"/>
                <a:cs typeface="Times-Italic" pitchFamily="2" charset="0"/>
              </a:rPr>
              <a:t>Pennys Estate Agents Limited for themselves and for the vendor of this property whose agents they are give notice that:- (1) These particulars do not constitute any part of an offer or a contract. (2) All statements contained in these particulars are made without responsibility on the part of Pennys Estate Agents Limited. (3) None of the statements contained in these particulars are to be relied upon as a statement or representation of fact. (4) Any intending purchaser must satisfy himself/herself by inspection or otherwise as to the correctness of each of the statements contained in these particulars. (5) The vendor does not make or give and neither do Pennys Estate Agents Limited nor any person in their employment has any authority to make or give any representation or warranty whatever in relation to this property.</a:t>
            </a:r>
            <a:endParaRPr lang="en-GB" sz="1200">
              <a:effectLst/>
              <a:latin typeface="Times New Roman" panose="02020603050405020304" pitchFamily="18" charset="0"/>
              <a:ea typeface="Times New Roman" panose="02020603050405020304" pitchFamily="18" charset="0"/>
            </a:endParaRPr>
          </a:p>
          <a:p>
            <a:r>
              <a:rPr lang="en-GB" sz="600">
                <a:solidFill>
                  <a:srgbClr val="000000"/>
                </a:solidFill>
                <a:effectLst/>
                <a:latin typeface="Helvetica" pitchFamily="2" charset="0"/>
                <a:ea typeface="Times New Roman" panose="02020603050405020304" pitchFamily="18" charset="0"/>
              </a:rPr>
              <a:t> </a:t>
            </a:r>
            <a:endParaRPr lang="en-GB" sz="1200">
              <a:effectLst/>
              <a:latin typeface="Times New Roman" panose="02020603050405020304" pitchFamily="18" charset="0"/>
              <a:ea typeface="Times New Roman" panose="02020603050405020304" pitchFamily="18" charset="0"/>
            </a:endParaRPr>
          </a:p>
        </p:txBody>
      </p:sp>
      <p:pic>
        <p:nvPicPr>
          <p:cNvPr id="53" name="Picture 52">
            <a:extLst>
              <a:ext uri="{FF2B5EF4-FFF2-40B4-BE49-F238E27FC236}">
                <a16:creationId xmlns:a16="http://schemas.microsoft.com/office/drawing/2014/main" id="{9EC478D6-12EA-3601-26AA-1125E32778FF}"/>
              </a:ext>
            </a:extLst>
          </p:cNvPr>
          <p:cNvPicPr>
            <a:picLocks noChangeAspect="1"/>
          </p:cNvPicPr>
          <p:nvPr/>
        </p:nvPicPr>
        <p:blipFill>
          <a:blip r:embed="rId3">
            <a:extLst>
              <a:ext uri="{28A0092B-C50C-407E-A947-70E740481C1C}">
                <a14:useLocalDpi xmlns:a14="http://schemas.microsoft.com/office/drawing/2010/main" val="0"/>
              </a:ext>
            </a:extLst>
          </a:blip>
          <a:srcRect b="35262"/>
          <a:stretch>
            <a:fillRect/>
          </a:stretch>
        </p:blipFill>
        <p:spPr bwMode="auto">
          <a:xfrm>
            <a:off x="7746699" y="9950366"/>
            <a:ext cx="1910470" cy="437313"/>
          </a:xfrm>
          <a:prstGeom prst="rect">
            <a:avLst/>
          </a:prstGeom>
          <a:noFill/>
        </p:spPr>
      </p:pic>
      <p:sp>
        <p:nvSpPr>
          <p:cNvPr id="54" name="Text Box 20">
            <a:extLst>
              <a:ext uri="{FF2B5EF4-FFF2-40B4-BE49-F238E27FC236}">
                <a16:creationId xmlns:a16="http://schemas.microsoft.com/office/drawing/2014/main" id="{8F2A2BE9-1C5F-7733-10AA-F18CCE2B41B7}"/>
              </a:ext>
            </a:extLst>
          </p:cNvPr>
          <p:cNvSpPr txBox="1">
            <a:spLocks noChangeArrowheads="1"/>
          </p:cNvSpPr>
          <p:nvPr/>
        </p:nvSpPr>
        <p:spPr bwMode="auto">
          <a:xfrm>
            <a:off x="7746699" y="9805151"/>
            <a:ext cx="677518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Bd"/>
              </a:rPr>
              <a:t>PENNYS ESTATE AGENTS</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818285"/>
                </a:solidFill>
                <a:effectLst/>
                <a:latin typeface="Frutiger LT Std 55 Roman"/>
                <a:ea typeface="Times New Roman" panose="02020603050405020304" pitchFamily="18" charset="0"/>
                <a:cs typeface="HelveticaNeueLTStd-Lt"/>
              </a:rPr>
              <a:t>2 Rolle House, Rolle Street, Exmouth, Devon, EX8 2SN</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Lt"/>
              </a:rPr>
              <a:t>Tel:</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a:solidFill>
                  <a:srgbClr val="818285"/>
                </a:solidFill>
                <a:effectLst/>
                <a:latin typeface="Frutiger LT Std 55 Roman"/>
                <a:ea typeface="Times New Roman" panose="02020603050405020304" pitchFamily="18" charset="0"/>
                <a:cs typeface="HelveticaNeueLTStd-Md"/>
              </a:rPr>
              <a:t>01395 264111 </a:t>
            </a:r>
            <a:r>
              <a:rPr lang="en-GB" sz="1100" dirty="0" err="1">
                <a:solidFill>
                  <a:srgbClr val="0057A8"/>
                </a:solidFill>
                <a:effectLst/>
                <a:latin typeface="Frutiger LT Std 55 Roman"/>
                <a:ea typeface="Times New Roman" panose="02020603050405020304" pitchFamily="18" charset="0"/>
                <a:cs typeface="HelveticaNeueLTStd-Lt"/>
              </a:rPr>
              <a:t>EMail</a:t>
            </a:r>
            <a:r>
              <a:rPr lang="en-GB" sz="1100" dirty="0">
                <a:solidFill>
                  <a:srgbClr val="0057A8"/>
                </a:solidFill>
                <a:effectLst/>
                <a:latin typeface="Frutiger LT Std 55 Roman"/>
                <a:ea typeface="Times New Roman" panose="02020603050405020304" pitchFamily="18" charset="0"/>
                <a:cs typeface="HelveticaNeueLTStd-Lt"/>
              </a:rPr>
              <a:t>:</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err="1">
                <a:solidFill>
                  <a:srgbClr val="818285"/>
                </a:solidFill>
                <a:effectLst/>
                <a:latin typeface="Frutiger LT Std 55 Roman"/>
                <a:ea typeface="Times New Roman" panose="02020603050405020304" pitchFamily="18" charset="0"/>
                <a:cs typeface="HelveticaNeueLTStd-Md"/>
              </a:rPr>
              <a:t>help@pennys.net</a:t>
            </a:r>
            <a:endParaRPr lang="en-GB" sz="12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5D572870-F8B2-B9BC-1A37-B015BCF31B4B}"/>
              </a:ext>
            </a:extLst>
          </p:cNvPr>
          <p:cNvSpPr txBox="1"/>
          <p:nvPr/>
        </p:nvSpPr>
        <p:spPr>
          <a:xfrm>
            <a:off x="14581541" y="4320142"/>
            <a:ext cx="3155749" cy="1607304"/>
          </a:xfrm>
          <a:prstGeom prst="rect">
            <a:avLst/>
          </a:prstGeom>
          <a:noFill/>
          <a:ln>
            <a:noFill/>
          </a:ln>
        </p:spPr>
        <p:txBody>
          <a:bodyPr wrap="square" rtlCol="0">
            <a:spAutoFit/>
          </a:bodyPr>
          <a:lstStyle/>
          <a:p>
            <a:endParaRPr lang="en-GB" dirty="0"/>
          </a:p>
        </p:txBody>
      </p:sp>
      <p:pic>
        <p:nvPicPr>
          <p:cNvPr id="2" name="Picture 2">
            <a:extLst>
              <a:ext uri="{FF2B5EF4-FFF2-40B4-BE49-F238E27FC236}">
                <a16:creationId xmlns:a16="http://schemas.microsoft.com/office/drawing/2014/main" id="{91458588-48A1-B592-D15A-9E0938E175C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18566" y="2584198"/>
            <a:ext cx="6346872" cy="447833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a:extLst>
              <a:ext uri="{FF2B5EF4-FFF2-40B4-BE49-F238E27FC236}">
                <a16:creationId xmlns:a16="http://schemas.microsoft.com/office/drawing/2014/main" id="{777F42B4-2F24-E805-464F-0CDA70F9D0B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9973" y="531948"/>
            <a:ext cx="3111435" cy="246212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6">
            <a:extLst>
              <a:ext uri="{FF2B5EF4-FFF2-40B4-BE49-F238E27FC236}">
                <a16:creationId xmlns:a16="http://schemas.microsoft.com/office/drawing/2014/main" id="{99B74636-0978-A227-1599-8E14795FCAA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77071" y="531948"/>
            <a:ext cx="3159624" cy="245948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a:extLst>
              <a:ext uri="{FF2B5EF4-FFF2-40B4-BE49-F238E27FC236}">
                <a16:creationId xmlns:a16="http://schemas.microsoft.com/office/drawing/2014/main" id="{39F5F0F8-F3D6-A166-5FCA-8DE5DDA45DC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9437" y="3093245"/>
            <a:ext cx="3111435" cy="218173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a:extLst>
              <a:ext uri="{FF2B5EF4-FFF2-40B4-BE49-F238E27FC236}">
                <a16:creationId xmlns:a16="http://schemas.microsoft.com/office/drawing/2014/main" id="{C8256672-EAB3-6BF2-5F0E-D6B5AEE4F4B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72596" y="3098465"/>
            <a:ext cx="3159624" cy="217651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a:extLst>
              <a:ext uri="{FF2B5EF4-FFF2-40B4-BE49-F238E27FC236}">
                <a16:creationId xmlns:a16="http://schemas.microsoft.com/office/drawing/2014/main" id="{ADA8C6AA-1D05-1B6F-2BE6-A25E8256EAA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9973" y="5407822"/>
            <a:ext cx="3100899" cy="222034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4">
            <a:extLst>
              <a:ext uri="{FF2B5EF4-FFF2-40B4-BE49-F238E27FC236}">
                <a16:creationId xmlns:a16="http://schemas.microsoft.com/office/drawing/2014/main" id="{7DA4BCBA-A148-C42F-9515-51514C290039}"/>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72596" y="5397891"/>
            <a:ext cx="3159624" cy="223028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6">
            <a:extLst>
              <a:ext uri="{FF2B5EF4-FFF2-40B4-BE49-F238E27FC236}">
                <a16:creationId xmlns:a16="http://schemas.microsoft.com/office/drawing/2014/main" id="{E83840A2-2FF7-15A9-8F83-711F97F9DEF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40397" y="7761013"/>
            <a:ext cx="2575946" cy="1791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757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D6223F6-458B-E99C-D36C-F83874E3BA7C}"/>
              </a:ext>
            </a:extLst>
          </p:cNvPr>
          <p:cNvSpPr>
            <a:spLocks noChangeArrowheads="1"/>
          </p:cNvSpPr>
          <p:nvPr/>
        </p:nvSpPr>
        <p:spPr bwMode="auto">
          <a:xfrm>
            <a:off x="359093"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5" name="Rectangle 4">
            <a:extLst>
              <a:ext uri="{FF2B5EF4-FFF2-40B4-BE49-F238E27FC236}">
                <a16:creationId xmlns:a16="http://schemas.microsoft.com/office/drawing/2014/main" id="{BE30A96B-7BF2-8E4F-34A1-0C71741340FA}"/>
              </a:ext>
            </a:extLst>
          </p:cNvPr>
          <p:cNvSpPr>
            <a:spLocks noChangeArrowheads="1"/>
          </p:cNvSpPr>
          <p:nvPr/>
        </p:nvSpPr>
        <p:spPr bwMode="auto">
          <a:xfrm>
            <a:off x="7920038"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12" name="TextBox 11">
            <a:extLst>
              <a:ext uri="{FF2B5EF4-FFF2-40B4-BE49-F238E27FC236}">
                <a16:creationId xmlns:a16="http://schemas.microsoft.com/office/drawing/2014/main" id="{CCBE93BF-9BF8-8E64-90F4-53084BDB732A}"/>
              </a:ext>
            </a:extLst>
          </p:cNvPr>
          <p:cNvSpPr txBox="1"/>
          <p:nvPr/>
        </p:nvSpPr>
        <p:spPr>
          <a:xfrm>
            <a:off x="539115" y="522605"/>
            <a:ext cx="6429244" cy="18235761"/>
          </a:xfrm>
          <a:prstGeom prst="rect">
            <a:avLst/>
          </a:prstGeom>
          <a:noFill/>
        </p:spPr>
        <p:txBody>
          <a:bodyPr wrap="square" rtlCol="0">
            <a:spAutoFit/>
          </a:bodyPr>
          <a:lstStyle/>
          <a:p>
            <a:pPr algn="ctr"/>
            <a:r>
              <a:rPr lang="en-GB" sz="1400" b="1" dirty="0">
                <a:solidFill>
                  <a:srgbClr val="333333"/>
                </a:solidFill>
                <a:latin typeface="Helvetica" panose="020B0604020202020204" pitchFamily="34" charset="0"/>
                <a:cs typeface="Helvetica" panose="020B0604020202020204" pitchFamily="34" charset="0"/>
              </a:rPr>
              <a:t>64 Dukes Crescent, Exmouth, EX8 4SD</a:t>
            </a:r>
          </a:p>
          <a:p>
            <a:br>
              <a:rPr lang="en-GB" sz="125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THE ACCOMMODATION COMPRISES:</a:t>
            </a:r>
            <a:r>
              <a:rPr lang="en-GB" sz="1200" dirty="0">
                <a:latin typeface="Helvetica" panose="020B0604020202020204" pitchFamily="34" charset="0"/>
                <a:cs typeface="Helvetica" panose="020B0604020202020204" pitchFamily="34" charset="0"/>
              </a:rPr>
              <a:t> Entrance canopy with uPVC front door with patterned double glazed window inset giving access to:</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RECEPTION HALL: </a:t>
            </a:r>
            <a:r>
              <a:rPr lang="en-GB" sz="1200" dirty="0">
                <a:latin typeface="Helvetica" panose="020B0604020202020204" pitchFamily="34" charset="0"/>
                <a:cs typeface="Helvetica" panose="020B0604020202020204" pitchFamily="34" charset="0"/>
              </a:rPr>
              <a:t>With stairs rising to the first floor landing with useful understairs storage area beneath; wood effect flooring; radiator; electric consumer unit; timer and thermostat control for central heating and hot water; doors to:</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KITCHEN: </a:t>
            </a:r>
            <a:r>
              <a:rPr lang="en-GB" sz="1200" dirty="0">
                <a:latin typeface="Helvetica" panose="020B0604020202020204" pitchFamily="34" charset="0"/>
                <a:cs typeface="Helvetica" panose="020B0604020202020204" pitchFamily="34" charset="0"/>
              </a:rPr>
              <a:t>2.97m x 1.78m (9'9" x 5'10") A modern kitchen fitted with pattern worktop surfaces and attractive tiled splashbacks; range of cream fronted cupboards, drawer units and space for dishwasher beneath; inset single drainer sink unit with mixer tap; built-in electric oven with four ring gas hob above and stainless steel chimney style extractor hood over; space for upright fridge freezer; wall mounted cupboards; wall mounted Worcester boiler serving domestic hot water and gas central heating; tile effect flooring; uPVC double glazed window to front aspect.</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LOUNGE:</a:t>
            </a:r>
            <a:r>
              <a:rPr lang="en-GB" sz="1200" dirty="0">
                <a:latin typeface="Helvetica" panose="020B0604020202020204" pitchFamily="34" charset="0"/>
                <a:cs typeface="Helvetica" panose="020B0604020202020204" pitchFamily="34" charset="0"/>
              </a:rPr>
              <a:t> 4.04m x 3.61m (13'3" x 11'10") uPVC double glazed window overlooking the rear garden and uPVC double glazed patio door leading to REAR GARDEN; television point; radiator; living flame effect electric fire housed in marble effect hearth with wooden mantle over; storage cupboard; uPVC double glazed door to:</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FAMILY ROOM/DINING ROOM: </a:t>
            </a:r>
            <a:r>
              <a:rPr lang="en-GB" sz="1200" dirty="0">
                <a:latin typeface="Helvetica" panose="020B0604020202020204" pitchFamily="34" charset="0"/>
                <a:cs typeface="Helvetica" panose="020B0604020202020204" pitchFamily="34" charset="0"/>
              </a:rPr>
              <a:t>4.17m x 2.51m (13'8" x 8'3") A useful room which has been added on by the current owners giving additional ground floor living space with plumbing for an automatic washing machine and tumble dryer space; wood effect flooring; ceiling LED spotlights; extractor fan; uPVC double glazed patio door giving access to REAR GARDEN.</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FIRST FLOOR LANDING: </a:t>
            </a:r>
            <a:r>
              <a:rPr lang="en-GB" sz="1200" dirty="0">
                <a:latin typeface="Helvetica" panose="020B0604020202020204" pitchFamily="34" charset="0"/>
                <a:cs typeface="Helvetica" panose="020B0604020202020204" pitchFamily="34" charset="0"/>
              </a:rPr>
              <a:t>With access to roof space; carpet; smoke alarm; doors to:</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BEDROOM ONE:</a:t>
            </a:r>
            <a:r>
              <a:rPr lang="en-GB" sz="1200" dirty="0">
                <a:latin typeface="Helvetica" panose="020B0604020202020204" pitchFamily="34" charset="0"/>
                <a:cs typeface="Helvetica" panose="020B0604020202020204" pitchFamily="34" charset="0"/>
              </a:rPr>
              <a:t> 3.61m x 2.41m (11'10" x 7'11") uPVC double glazed window to rear aspect; radiator.</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BEDROOM TWO:</a:t>
            </a:r>
            <a:r>
              <a:rPr lang="en-GB" sz="1200" dirty="0">
                <a:latin typeface="Helvetica" panose="020B0604020202020204" pitchFamily="34" charset="0"/>
                <a:cs typeface="Helvetica" panose="020B0604020202020204" pitchFamily="34" charset="0"/>
              </a:rPr>
              <a:t> 3.63m maximum into wall recess narrowing to 8'8" (2.64m) x 8'1" (2.46m) uPVC double glazed window to front aspect; radiator.</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BATHROOM/WC: </a:t>
            </a:r>
            <a:r>
              <a:rPr lang="en-GB" sz="1200" dirty="0">
                <a:latin typeface="Helvetica" panose="020B0604020202020204" pitchFamily="34" charset="0"/>
                <a:cs typeface="Helvetica" panose="020B0604020202020204" pitchFamily="34" charset="0"/>
              </a:rPr>
              <a:t>1.96m x 1.63m (6'5" x 5'4") A modern suite comprising of bath with mixer tap, shower splash screen and rainfall shower with detachable hand held shower attachment; WC in concealed cistern with push button flush; attractive part tiled walls; wash hand basin set into vanity display unit with cupboards beneath; wall mounted mirror; ceiling LED spotlights; chrome heated towel rail; patterned flooring; extractor fan.</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OUTSIDE: </a:t>
            </a:r>
            <a:r>
              <a:rPr lang="en-GB" sz="1200" dirty="0">
                <a:latin typeface="Helvetica" panose="020B0604020202020204" pitchFamily="34" charset="0"/>
                <a:cs typeface="Helvetica" panose="020B0604020202020204" pitchFamily="34" charset="0"/>
              </a:rPr>
              <a:t>Enjoying a generous sized corner position in a popular location, the property enjoys a small decorative stone front garden area with a pathway leading to the front of the property. To the rear is a good sized enclosed garden offering a high degree of privacy and seclusion being fully enclosed by timber fencing and enjoying a sunny aspect. There is a spacious patio area ideal for outside dining and entertaining, lawned area edged with wooden sleepers, decorative stone area, composite decking, variety of shrubs and trees, pedestrian gate leading to the rear which gives access to a </a:t>
            </a:r>
            <a:r>
              <a:rPr lang="en-GB" sz="1200" b="1" dirty="0">
                <a:latin typeface="Helvetica" panose="020B0604020202020204" pitchFamily="34" charset="0"/>
                <a:cs typeface="Helvetica" panose="020B0604020202020204" pitchFamily="34" charset="0"/>
              </a:rPr>
              <a:t>PARKING SPACE.</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br>
              <a:rPr lang="en-GB" sz="1250" dirty="0">
                <a:latin typeface="Helvetica" panose="020B0604020202020204" pitchFamily="34" charset="0"/>
                <a:cs typeface="Helvetica" panose="020B0604020202020204" pitchFamily="34" charset="0"/>
              </a:rPr>
            </a:br>
            <a:endParaRPr lang="en-GB" sz="125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25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br>
              <a:rPr lang="en-GB" sz="1800" dirty="0">
                <a:solidFill>
                  <a:srgbClr val="333333"/>
                </a:solidFill>
                <a:effectLst/>
                <a:latin typeface="Helvetica" panose="020B0604020202020204" pitchFamily="34" charset="0"/>
                <a:ea typeface="Times New Roman" panose="02020603050405020304" pitchFamily="18" charset="0"/>
                <a:cs typeface="Helvetica-Bold"/>
              </a:rPr>
            </a:br>
            <a:endParaRPr lang="en-US" sz="1100" dirty="0">
              <a:latin typeface="Helvetica" pitchFamily="2" charset="0"/>
            </a:endParaRPr>
          </a:p>
        </p:txBody>
      </p:sp>
      <p:sp>
        <p:nvSpPr>
          <p:cNvPr id="13" name="TextBox 12">
            <a:extLst>
              <a:ext uri="{FF2B5EF4-FFF2-40B4-BE49-F238E27FC236}">
                <a16:creationId xmlns:a16="http://schemas.microsoft.com/office/drawing/2014/main" id="{96F289B2-C3D7-742F-AA5D-DB0F07127B74}"/>
              </a:ext>
            </a:extLst>
          </p:cNvPr>
          <p:cNvSpPr txBox="1"/>
          <p:nvPr/>
        </p:nvSpPr>
        <p:spPr>
          <a:xfrm>
            <a:off x="8106563" y="522605"/>
            <a:ext cx="6429244" cy="7963719"/>
          </a:xfrm>
          <a:prstGeom prst="rect">
            <a:avLst/>
          </a:prstGeom>
          <a:noFill/>
        </p:spPr>
        <p:txBody>
          <a:bodyPr wrap="square" rtlCol="0">
            <a:spAutoFit/>
          </a:bodyPr>
          <a:lstStyle/>
          <a:p>
            <a:endParaRPr lang="en-GB" sz="1200" b="1" dirty="0">
              <a:solidFill>
                <a:srgbClr val="333333"/>
              </a:solidFill>
              <a:latin typeface="Helvetica" panose="020B0604020202020204" pitchFamily="34" charset="0"/>
              <a:ea typeface="Times New Roman" panose="02020603050405020304" pitchFamily="18" charset="0"/>
              <a:cs typeface="Helvetica-Bold"/>
            </a:endParaRPr>
          </a:p>
          <a:p>
            <a:r>
              <a:rPr lang="en-GB" sz="1200" b="1" dirty="0">
                <a:solidFill>
                  <a:srgbClr val="333333"/>
                </a:solidFill>
                <a:effectLst/>
                <a:latin typeface="Helvetica" panose="020B0604020202020204" pitchFamily="34" charset="0"/>
                <a:ea typeface="Times New Roman" panose="02020603050405020304" pitchFamily="18" charset="0"/>
                <a:cs typeface="Helvetica-Bold"/>
              </a:rPr>
              <a:t>FLOOR PLAN: </a:t>
            </a: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dirty="0">
              <a:solidFill>
                <a:srgbClr val="333333"/>
              </a:solidFill>
              <a:latin typeface="Helvetica" panose="020B0604020202020204" pitchFamily="34" charset="0"/>
              <a:ea typeface="Times New Roman" panose="02020603050405020304" pitchFamily="18" charset="0"/>
            </a:endParaRPr>
          </a:p>
          <a:p>
            <a:endParaRPr lang="en-GB" sz="1250" dirty="0">
              <a:solidFill>
                <a:srgbClr val="333333"/>
              </a:solidFill>
              <a:effectLst/>
              <a:latin typeface="Helvetica" panose="020B0604020202020204" pitchFamily="34" charset="0"/>
              <a:ea typeface="Times New Roman" panose="02020603050405020304" pitchFamily="18" charset="0"/>
            </a:endParaRPr>
          </a:p>
          <a:p>
            <a:endParaRPr lang="en-GB" sz="1250" dirty="0">
              <a:effectLst/>
              <a:latin typeface="Times New Roman" panose="02020603050405020304" pitchFamily="18" charset="0"/>
              <a:ea typeface="Times New Roman" panose="02020603050405020304" pitchFamily="18" charset="0"/>
            </a:endParaRPr>
          </a:p>
        </p:txBody>
      </p:sp>
      <p:pic>
        <p:nvPicPr>
          <p:cNvPr id="2" name="Picture 2">
            <a:extLst>
              <a:ext uri="{FF2B5EF4-FFF2-40B4-BE49-F238E27FC236}">
                <a16:creationId xmlns:a16="http://schemas.microsoft.com/office/drawing/2014/main" id="{80674E91-C64B-A24D-CF1A-8EF12DA78B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90911" y="2679426"/>
            <a:ext cx="6060547" cy="49087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21916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205</TotalTime>
  <Words>861</Words>
  <Application>Microsoft Office PowerPoint</Application>
  <PresentationFormat>Custom</PresentationFormat>
  <Paragraphs>87</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Calibri</vt:lpstr>
      <vt:lpstr>Calibri Light</vt:lpstr>
      <vt:lpstr>Frutiger LT Std 55 Roman</vt:lpstr>
      <vt:lpstr>Helvetica</vt:lpstr>
      <vt:lpstr>HelveticaNeueLT-Medium</vt:lpstr>
      <vt:lpstr>HelveticaNeueLT-Roman</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Caswell</dc:creator>
  <cp:lastModifiedBy>Aimee Welch</cp:lastModifiedBy>
  <cp:revision>19</cp:revision>
  <cp:lastPrinted>2024-10-03T08:52:48Z</cp:lastPrinted>
  <dcterms:created xsi:type="dcterms:W3CDTF">2023-03-19T13:39:10Z</dcterms:created>
  <dcterms:modified xsi:type="dcterms:W3CDTF">2024-10-03T08:53:01Z</dcterms:modified>
</cp:coreProperties>
</file>